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8" r:id="rId3"/>
    <p:sldId id="257" r:id="rId4"/>
    <p:sldId id="262" r:id="rId5"/>
    <p:sldId id="267" r:id="rId6"/>
    <p:sldId id="270" r:id="rId7"/>
    <p:sldId id="258" r:id="rId8"/>
    <p:sldId id="271" r:id="rId9"/>
    <p:sldId id="274" r:id="rId10"/>
    <p:sldId id="263" r:id="rId11"/>
    <p:sldId id="264" r:id="rId12"/>
    <p:sldId id="272" r:id="rId13"/>
    <p:sldId id="259" r:id="rId14"/>
    <p:sldId id="273" r:id="rId15"/>
    <p:sldId id="261" r:id="rId16"/>
    <p:sldId id="265" r:id="rId17"/>
    <p:sldId id="266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86"/>
    <p:restoredTop sz="94631"/>
  </p:normalViewPr>
  <p:slideViewPr>
    <p:cSldViewPr snapToGrid="0" snapToObjects="1">
      <p:cViewPr varScale="1">
        <p:scale>
          <a:sx n="84" d="100"/>
          <a:sy n="84" d="100"/>
        </p:scale>
        <p:origin x="1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3.png>
</file>

<file path=ppt/media/image31.png>
</file>

<file path=ppt/media/image34.png>
</file>

<file path=ppt/media/image3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2E18A-6385-7E47-965F-6F8DD6228F5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6B224A-C872-B744-BCFA-8DF0F3412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989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all analyses we did model selection based on AIC value comparison. Terms were dropped from the model if they improved the model by at least 2 AIC points.</a:t>
            </a:r>
            <a:endParaRPr lang="en-US" dirty="0" smtClean="0"/>
          </a:p>
          <a:p>
            <a:r>
              <a:rPr lang="en-US" dirty="0" smtClean="0"/>
              <a:t>Mortality</a:t>
            </a:r>
            <a:r>
              <a:rPr lang="en-US" baseline="0" dirty="0" smtClean="0"/>
              <a:t> data we used a linear model with mean temperature and individual weights as main effects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89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Times"/>
                <a:cs typeface="Times"/>
              </a:rPr>
              <a:t>Black wide range in temperature tolerance</a:t>
            </a:r>
          </a:p>
          <a:p>
            <a:r>
              <a:rPr lang="en-US" dirty="0" smtClean="0"/>
              <a:t>High individual variability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Greater weight loss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42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Times"/>
                <a:cs typeface="Times"/>
              </a:rPr>
              <a:t>Black wide range in temperature tolerance</a:t>
            </a:r>
          </a:p>
          <a:p>
            <a:r>
              <a:rPr lang="en-US" dirty="0" smtClean="0"/>
              <a:t>High individual variability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Greater weight loss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71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Times"/>
                <a:cs typeface="Times"/>
              </a:rPr>
              <a:t>Black wide range in temperature tolerance</a:t>
            </a:r>
          </a:p>
          <a:p>
            <a:r>
              <a:rPr lang="en-US" dirty="0" smtClean="0"/>
              <a:t>High individual variability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Greater weight loss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25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Times"/>
                <a:cs typeface="Times"/>
              </a:rPr>
              <a:t>Black wide range in temperature tolerance</a:t>
            </a:r>
          </a:p>
          <a:p>
            <a:r>
              <a:rPr lang="en-US" dirty="0" smtClean="0"/>
              <a:t>High individual variability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Greater weight loss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6179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Times"/>
                <a:cs typeface="Times"/>
              </a:rPr>
              <a:t>Black wide range in temperature tolerance</a:t>
            </a:r>
          </a:p>
          <a:p>
            <a:r>
              <a:rPr lang="en-US" dirty="0" smtClean="0"/>
              <a:t>High individual variability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Greater weight loss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7423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Times"/>
                <a:cs typeface="Times"/>
              </a:rPr>
              <a:t>Black wide range in temperature tolerance</a:t>
            </a:r>
          </a:p>
          <a:p>
            <a:r>
              <a:rPr lang="en-US" dirty="0" smtClean="0"/>
              <a:t>High individual variability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Greater weight loss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15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all analyses we did model selection based on AIC value comparison. Terms were dropped from the model if they improved the model by at least 2 AIC points.</a:t>
            </a:r>
            <a:endParaRPr lang="en-US" dirty="0" smtClean="0"/>
          </a:p>
          <a:p>
            <a:r>
              <a:rPr lang="en-US" dirty="0" smtClean="0"/>
              <a:t>Mortality</a:t>
            </a:r>
            <a:r>
              <a:rPr lang="en-US" baseline="0" dirty="0" smtClean="0"/>
              <a:t> data we used a linear model with mean temperature and individual weights as main effects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19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all analyses we did model selection based on AIC value comparison. Terms were dropped from the model if they improved the model by at least 2 AIC points.</a:t>
            </a:r>
            <a:endParaRPr lang="en-US" dirty="0" smtClean="0"/>
          </a:p>
          <a:p>
            <a:r>
              <a:rPr lang="en-US" dirty="0" smtClean="0"/>
              <a:t>Mortality</a:t>
            </a:r>
            <a:r>
              <a:rPr lang="en-US" baseline="0" dirty="0" smtClean="0"/>
              <a:t> data we used a linear model with mean temperature and individual weights as main effects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12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all analyses we did model selection based on AIC value comparison. Terms were dropped from the model if they improved the model by at least 2 AIC points.</a:t>
            </a:r>
            <a:endParaRPr lang="en-US" dirty="0" smtClean="0"/>
          </a:p>
          <a:p>
            <a:r>
              <a:rPr lang="en-US" dirty="0" smtClean="0"/>
              <a:t>Mortality</a:t>
            </a:r>
            <a:r>
              <a:rPr lang="en-US" baseline="0" dirty="0" smtClean="0"/>
              <a:t> data we used a linear model with mean temperature and individual weights as main effects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072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Significant effect of temperature on growth</a:t>
            </a:r>
            <a:r>
              <a:rPr lang="en-US" baseline="0" dirty="0" smtClean="0"/>
              <a:t> for all species however, the effect size is greatest in the copper experiment compared to the black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5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Significant effect of temperature on growth</a:t>
            </a:r>
            <a:r>
              <a:rPr lang="en-US" baseline="0" dirty="0" smtClean="0"/>
              <a:t> for all species however, the effect size is greatest in the copper experiment compared to the black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32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Significant effect of temperature on growth</a:t>
            </a:r>
            <a:r>
              <a:rPr lang="en-US" baseline="0" dirty="0" smtClean="0"/>
              <a:t> for all species however, the effect size is greatest in the copper experiment compared to the black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07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Significant effect of temperature on growth</a:t>
            </a:r>
            <a:r>
              <a:rPr lang="en-US" baseline="0" dirty="0" smtClean="0"/>
              <a:t> for all species however, the effect size is greatest in the copper experiment compared to the black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324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Times"/>
                <a:cs typeface="Times"/>
              </a:rPr>
              <a:t>Black wide range in temperature tolerance</a:t>
            </a:r>
          </a:p>
          <a:p>
            <a:r>
              <a:rPr lang="en-US" dirty="0" smtClean="0"/>
              <a:t>High individual variability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Greater weight loss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5A44FE-4203-554B-BB3C-CA1E1EB2B86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795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690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91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21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9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02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41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164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32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96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67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FE4FE-D03F-5340-A928-1A276A18EBD5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C0C09-BBBE-9B4A-B618-B487066B9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77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13.emf"/><Relationship Id="rId6" Type="http://schemas.openxmlformats.org/officeDocument/2006/relationships/image" Target="../media/image20.emf"/><Relationship Id="rId7" Type="http://schemas.openxmlformats.org/officeDocument/2006/relationships/image" Target="../media/image21.emf"/><Relationship Id="rId8" Type="http://schemas.openxmlformats.org/officeDocument/2006/relationships/image" Target="../media/image38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7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3.emf"/><Relationship Id="rId10" Type="http://schemas.openxmlformats.org/officeDocument/2006/relationships/image" Target="../media/image15.emf"/><Relationship Id="rId8" Type="http://schemas.openxmlformats.org/officeDocument/2006/relationships/image" Target="../media/image38.png"/><Relationship Id="rId9" Type="http://schemas.openxmlformats.org/officeDocument/2006/relationships/image" Target="../media/image1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13.emf"/><Relationship Id="rId10" Type="http://schemas.openxmlformats.org/officeDocument/2006/relationships/image" Target="../media/image17.emf"/><Relationship Id="rId8" Type="http://schemas.openxmlformats.org/officeDocument/2006/relationships/image" Target="../media/image38.png"/><Relationship Id="rId9" Type="http://schemas.openxmlformats.org/officeDocument/2006/relationships/image" Target="../media/image16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13.emf"/><Relationship Id="rId10" Type="http://schemas.openxmlformats.org/officeDocument/2006/relationships/image" Target="../media/image19.emf"/><Relationship Id="rId8" Type="http://schemas.openxmlformats.org/officeDocument/2006/relationships/image" Target="../media/image38.png"/><Relationship Id="rId9" Type="http://schemas.openxmlformats.org/officeDocument/2006/relationships/image" Target="../media/image18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Rockfish Data For Publication</a:t>
            </a:r>
            <a:endParaRPr lang="en-US" sz="48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charset="0"/>
                <a:ea typeface="Times" charset="0"/>
                <a:cs typeface="Times" charset="0"/>
              </a:rPr>
              <a:t>Sara Michele </a:t>
            </a:r>
            <a:r>
              <a:rPr lang="en-US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" charset="0"/>
                <a:ea typeface="Times" charset="0"/>
                <a:cs typeface="Times" charset="0"/>
              </a:rPr>
              <a:t>Schaal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4" name="Picture 3" descr="copper juv clear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32393">
            <a:off x="7594909" y="4610286"/>
            <a:ext cx="1929313" cy="1446985"/>
          </a:xfrm>
          <a:prstGeom prst="rect">
            <a:avLst/>
          </a:prstGeom>
        </p:spPr>
      </p:pic>
      <p:pic>
        <p:nvPicPr>
          <p:cNvPr id="5" name="Picture 4" descr="copper juv clear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315340">
            <a:off x="8907307" y="5369347"/>
            <a:ext cx="2221840" cy="1666380"/>
          </a:xfrm>
          <a:prstGeom prst="rect">
            <a:avLst/>
          </a:prstGeom>
        </p:spPr>
      </p:pic>
      <p:pic>
        <p:nvPicPr>
          <p:cNvPr id="6" name="Picture 5" descr="copper juv clear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916542">
            <a:off x="9811527" y="4764676"/>
            <a:ext cx="1712947" cy="1284710"/>
          </a:xfrm>
          <a:prstGeom prst="rect">
            <a:avLst/>
          </a:prstGeom>
        </p:spPr>
      </p:pic>
      <p:pic>
        <p:nvPicPr>
          <p:cNvPr id="7" name="Picture 6" descr="copper juv clear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629765">
            <a:off x="9099483" y="3830645"/>
            <a:ext cx="1837489" cy="1378117"/>
          </a:xfrm>
          <a:prstGeom prst="rect">
            <a:avLst/>
          </a:prstGeom>
        </p:spPr>
      </p:pic>
      <p:pic>
        <p:nvPicPr>
          <p:cNvPr id="8" name="Picture 7" descr="copper juv clear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916542">
            <a:off x="10644014" y="5684605"/>
            <a:ext cx="1595139" cy="11963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721312"/>
            <a:ext cx="1454079" cy="59485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94293">
            <a:off x="1669556" y="702315"/>
            <a:ext cx="1694400" cy="69316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512" y="1406409"/>
            <a:ext cx="1603740" cy="6560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127636">
            <a:off x="-132089" y="909156"/>
            <a:ext cx="1946940" cy="7964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570891" y="6583680"/>
            <a:ext cx="26211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Images: </a:t>
            </a:r>
            <a:r>
              <a:rPr lang="de-DE" sz="1200" dirty="0" smtClean="0">
                <a:latin typeface="Times" charset="0"/>
                <a:ea typeface="Times" charset="0"/>
                <a:cs typeface="Times" charset="0"/>
              </a:rPr>
              <a:t>© KE </a:t>
            </a:r>
            <a:r>
              <a:rPr lang="de-DE" sz="1200" dirty="0" err="1" smtClean="0">
                <a:latin typeface="Times" charset="0"/>
                <a:ea typeface="Times" charset="0"/>
                <a:cs typeface="Times" charset="0"/>
              </a:rPr>
              <a:t>Lotterhos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49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69632" y="108292"/>
            <a:ext cx="5459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"/>
                <a:cs typeface="Times"/>
              </a:rPr>
              <a:t>Growth Rate </a:t>
            </a: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6259685" y="1168731"/>
          <a:ext cx="2496473" cy="1061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Equation" r:id="rId4" imgW="1016000" imgH="431800" progId="Equation.3">
                  <p:embed/>
                </p:oleObj>
              </mc:Choice>
              <mc:Fallback>
                <p:oleObj name="Equation" r:id="rId4" imgW="1016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59685" y="1168731"/>
                        <a:ext cx="2496473" cy="1061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2804841" y="1376577"/>
            <a:ext cx="31110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Times"/>
                <a:cs typeface="Times"/>
              </a:rPr>
              <a:t>% Weight Change:</a:t>
            </a:r>
            <a:endParaRPr lang="en-US" sz="2800" b="1" dirty="0"/>
          </a:p>
        </p:txBody>
      </p:sp>
      <p:grpSp>
        <p:nvGrpSpPr>
          <p:cNvPr id="3" name="Group 2"/>
          <p:cNvGrpSpPr/>
          <p:nvPr/>
        </p:nvGrpSpPr>
        <p:grpSpPr>
          <a:xfrm>
            <a:off x="2799430" y="2422345"/>
            <a:ext cx="9924112" cy="3167464"/>
            <a:chOff x="1539649" y="2438388"/>
            <a:chExt cx="9924112" cy="3167464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4839" y="2438388"/>
              <a:ext cx="4434450" cy="3167464"/>
            </a:xfrm>
            <a:prstGeom prst="rect">
              <a:avLst/>
            </a:prstGeom>
          </p:spPr>
        </p:pic>
        <p:grpSp>
          <p:nvGrpSpPr>
            <p:cNvPr id="24" name="Group 23"/>
            <p:cNvGrpSpPr/>
            <p:nvPr/>
          </p:nvGrpSpPr>
          <p:grpSpPr>
            <a:xfrm>
              <a:off x="1539649" y="2439344"/>
              <a:ext cx="9924112" cy="3164282"/>
              <a:chOff x="-43110" y="2439344"/>
              <a:chExt cx="9924112" cy="3164282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1216672" y="2439344"/>
                <a:ext cx="8664330" cy="3163748"/>
                <a:chOff x="1216672" y="2439344"/>
                <a:chExt cx="8664330" cy="3163748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827158" y="2439344"/>
                  <a:ext cx="8053844" cy="3163748"/>
                  <a:chOff x="1827158" y="1958084"/>
                  <a:chExt cx="8053844" cy="3163748"/>
                </a:xfrm>
              </p:grpSpPr>
              <p:pic>
                <p:nvPicPr>
                  <p:cNvPr id="12" name="Picture 11"/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488165" y="1958084"/>
                    <a:ext cx="4601815" cy="3163748"/>
                  </a:xfrm>
                  <a:prstGeom prst="rect">
                    <a:avLst/>
                  </a:prstGeom>
                </p:spPr>
              </p:pic>
              <p:sp>
                <p:nvSpPr>
                  <p:cNvPr id="2" name="TextBox 1"/>
                  <p:cNvSpPr txBox="1"/>
                  <p:nvPr/>
                </p:nvSpPr>
                <p:spPr>
                  <a:xfrm>
                    <a:off x="1827158" y="2802313"/>
                    <a:ext cx="2919663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400" dirty="0">
                        <a:latin typeface="Times New Roman" charset="0"/>
                        <a:ea typeface="Times New Roman" charset="0"/>
                        <a:cs typeface="Times New Roman" charset="0"/>
                      </a:rPr>
                      <a:t> </a:t>
                    </a:r>
                  </a:p>
                  <a:p>
                    <a:pPr algn="ctr"/>
                    <a:r>
                      <a:rPr lang="en-US" sz="1400" dirty="0">
                        <a:latin typeface="Times New Roman" charset="0"/>
                        <a:ea typeface="Times New Roman" charset="0"/>
                        <a:cs typeface="Times New Roman" charset="0"/>
                      </a:rPr>
                      <a:t>-1.44 +/- 0.24 ***</a:t>
                    </a:r>
                  </a:p>
                </p:txBody>
              </p:sp>
              <p:sp>
                <p:nvSpPr>
                  <p:cNvPr id="17" name="TextBox 16"/>
                  <p:cNvSpPr txBox="1"/>
                  <p:nvPr/>
                </p:nvSpPr>
                <p:spPr>
                  <a:xfrm>
                    <a:off x="6961339" y="2933139"/>
                    <a:ext cx="2919663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>
                        <a:latin typeface="Times New Roman" charset="0"/>
                        <a:ea typeface="Times New Roman" charset="0"/>
                        <a:cs typeface="Times New Roman" charset="0"/>
                      </a:rPr>
                      <a:t>Copper:  -2.56 +/- 0.92 **</a:t>
                    </a:r>
                  </a:p>
                  <a:p>
                    <a:r>
                      <a:rPr lang="en-US" sz="1400" dirty="0">
                        <a:latin typeface="Times New Roman" charset="0"/>
                        <a:ea typeface="Times New Roman" charset="0"/>
                        <a:cs typeface="Times New Roman" charset="0"/>
                      </a:rPr>
                      <a:t>Quill:      -3.38 +/- 0.96 *</a:t>
                    </a:r>
                  </a:p>
                </p:txBody>
              </p:sp>
            </p:grpSp>
            <p:sp>
              <p:nvSpPr>
                <p:cNvPr id="18" name="TextBox 17"/>
                <p:cNvSpPr txBox="1"/>
                <p:nvPr/>
              </p:nvSpPr>
              <p:spPr>
                <a:xfrm>
                  <a:off x="1216672" y="2492127"/>
                  <a:ext cx="2867891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Times New Roman" charset="0"/>
                      <a:ea typeface="Times New Roman" charset="0"/>
                      <a:cs typeface="Times New Roman" charset="0"/>
                    </a:rPr>
                    <a:t>Black Rockfish Experiment</a:t>
                  </a:r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5463226" y="2482113"/>
                  <a:ext cx="2867891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Times New Roman" charset="0"/>
                      <a:ea typeface="Times New Roman" charset="0"/>
                      <a:cs typeface="Times New Roman" charset="0"/>
                    </a:rPr>
                    <a:t>Copper Rockfish Experiment</a:t>
                  </a:r>
                </a:p>
              </p:txBody>
            </p:sp>
          </p:grpSp>
          <p:sp>
            <p:nvSpPr>
              <p:cNvPr id="19" name="TextBox 18"/>
              <p:cNvSpPr txBox="1"/>
              <p:nvPr/>
            </p:nvSpPr>
            <p:spPr>
              <a:xfrm>
                <a:off x="879786" y="5230578"/>
                <a:ext cx="2935705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Times New Roman" charset="0"/>
                    <a:ea typeface="Times New Roman" charset="0"/>
                    <a:cs typeface="Times New Roman" charset="0"/>
                  </a:rPr>
                  <a:t>Temperature (℃)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399695" y="5234294"/>
                <a:ext cx="2935705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Times New Roman" charset="0"/>
                    <a:ea typeface="Times New Roman" charset="0"/>
                    <a:cs typeface="Times New Roman" charset="0"/>
                  </a:rPr>
                  <a:t>Temperature (℃)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 rot="16200000">
                <a:off x="-1454116" y="3850350"/>
                <a:ext cx="3160566" cy="3385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Times New Roman" charset="0"/>
                    <a:ea typeface="Times New Roman" charset="0"/>
                    <a:cs typeface="Times New Roman" charset="0"/>
                  </a:rPr>
                  <a:t>Percent Weight Change</a:t>
                </a:r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5474819" y="243394"/>
                <a:ext cx="49713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𝑙𝑚</m:t>
                      </m:r>
                      <m:r>
                        <a:rPr lang="en-US" i="1">
                          <a:latin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</a:rPr>
                        <m:t>𝑝𝑒𝑟𝑐𝑒𝑛𝑡𝑊𝑒𝑖𝑔h𝑡</m:t>
                      </m:r>
                      <m:r>
                        <a:rPr lang="en-US" i="1">
                          <a:latin typeface="Cambria Math" charset="0"/>
                        </a:rPr>
                        <m:t>~</m:t>
                      </m:r>
                      <m:r>
                        <a:rPr lang="en-US" i="1">
                          <a:latin typeface="Cambria Math" charset="0"/>
                        </a:rPr>
                        <m:t>𝑚𝑒𝑎𝑛𝑇𝑒𝑚𝑝</m:t>
                      </m:r>
                      <m:r>
                        <a:rPr lang="en-US" i="1">
                          <a:latin typeface="Cambria Math" charset="0"/>
                        </a:rPr>
                        <m:t>+</m:t>
                      </m:r>
                      <m:r>
                        <a:rPr lang="en-US" i="1">
                          <a:latin typeface="Cambria Math" charset="0"/>
                        </a:rPr>
                        <m:t>𝑠𝑡𝑎𝑟𝑡𝑊𝑒𝑖𝑔h𝑡</m:t>
                      </m:r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0818" y="243393"/>
                <a:ext cx="4971361" cy="276999"/>
              </a:xfrm>
              <a:prstGeom prst="rect">
                <a:avLst/>
              </a:prstGeom>
              <a:blipFill rotWithShape="0">
                <a:blip r:embed="rId8"/>
                <a:stretch>
                  <a:fillRect l="-735" t="-2222" r="-1225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/>
          <p:cNvSpPr txBox="1"/>
          <p:nvPr/>
        </p:nvSpPr>
        <p:spPr>
          <a:xfrm>
            <a:off x="3075071" y="5590765"/>
            <a:ext cx="4230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charset="0"/>
                <a:ea typeface="Times New Roman" charset="0"/>
                <a:cs typeface="Times New Roman" charset="0"/>
              </a:rPr>
              <a:t>No Species Interaction – Analyzed Together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6708" y="2367304"/>
            <a:ext cx="22444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Species Specific Growth Rates with Temperature Affecting Copper and Quillbacks Most</a:t>
            </a:r>
          </a:p>
          <a:p>
            <a:pPr algn="ctr"/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Only those individuals who survived entire experiment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16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0" y="118929"/>
            <a:ext cx="705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"/>
                <a:cs typeface="Times"/>
              </a:rPr>
              <a:t>Activity Data</a:t>
            </a:r>
            <a:endParaRPr lang="en-US" sz="3600" dirty="0">
              <a:latin typeface="Times"/>
              <a:cs typeface="Time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827571"/>
            <a:ext cx="5776685" cy="431777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70" y="1814507"/>
            <a:ext cx="5671052" cy="423882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20228" y="1014070"/>
            <a:ext cx="5825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CQ Rockfish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0" y="118929"/>
            <a:ext cx="705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"/>
                <a:cs typeface="Times"/>
              </a:rPr>
              <a:t>Activity Data</a:t>
            </a:r>
            <a:endParaRPr lang="en-US" sz="3600" dirty="0">
              <a:latin typeface="Times"/>
              <a:cs typeface="Times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2246558" y="644577"/>
            <a:ext cx="7538480" cy="6157959"/>
            <a:chOff x="2246558" y="644577"/>
            <a:chExt cx="7538480" cy="6157959"/>
          </a:xfrm>
        </p:grpSpPr>
        <p:grpSp>
          <p:nvGrpSpPr>
            <p:cNvPr id="28" name="Group 27"/>
            <p:cNvGrpSpPr/>
            <p:nvPr/>
          </p:nvGrpSpPr>
          <p:grpSpPr>
            <a:xfrm>
              <a:off x="2391597" y="644577"/>
              <a:ext cx="7393441" cy="5989098"/>
              <a:chOff x="2391597" y="644577"/>
              <a:chExt cx="7393441" cy="5989098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2432518" y="644577"/>
                <a:ext cx="7352520" cy="5989098"/>
                <a:chOff x="2432518" y="644577"/>
                <a:chExt cx="7352520" cy="5989098"/>
              </a:xfrm>
            </p:grpSpPr>
            <p:pic>
              <p:nvPicPr>
                <p:cNvPr id="9" name="Picture 8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32518" y="3618671"/>
                  <a:ext cx="3610986" cy="2971800"/>
                </a:xfrm>
                <a:prstGeom prst="rect">
                  <a:avLst/>
                </a:prstGeom>
              </p:spPr>
            </p:pic>
            <p:pic>
              <p:nvPicPr>
                <p:cNvPr id="10" name="Picture 9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96000" y="3597639"/>
                  <a:ext cx="3689038" cy="3036036"/>
                </a:xfrm>
                <a:prstGeom prst="rect">
                  <a:avLst/>
                </a:prstGeom>
              </p:spPr>
            </p:pic>
            <p:pic>
              <p:nvPicPr>
                <p:cNvPr id="17" name="Picture 16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48203" y="675836"/>
                  <a:ext cx="3613072" cy="2973517"/>
                </a:xfrm>
                <a:prstGeom prst="rect">
                  <a:avLst/>
                </a:prstGeom>
              </p:spPr>
            </p:pic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96000" y="644577"/>
                  <a:ext cx="3689038" cy="3036036"/>
                </a:xfrm>
                <a:prstGeom prst="rect">
                  <a:avLst/>
                </a:prstGeom>
              </p:spPr>
            </p:pic>
          </p:grpSp>
          <p:sp>
            <p:nvSpPr>
              <p:cNvPr id="20" name="Rectangle 19"/>
              <p:cNvSpPr/>
              <p:nvPr/>
            </p:nvSpPr>
            <p:spPr>
              <a:xfrm>
                <a:off x="2428407" y="1768839"/>
                <a:ext cx="164891" cy="7195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391597" y="4733232"/>
                <a:ext cx="164891" cy="7195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6097330" y="1657183"/>
                <a:ext cx="164891" cy="7195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6082087" y="4564843"/>
                <a:ext cx="164891" cy="71952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7315199" y="3538651"/>
                <a:ext cx="674052" cy="1419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3963187" y="3496357"/>
                <a:ext cx="674052" cy="1419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4069287" y="6448509"/>
                <a:ext cx="674052" cy="1419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7404098" y="6469945"/>
                <a:ext cx="674052" cy="1419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4521433" y="6540926"/>
              <a:ext cx="30441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mtClean="0">
                  <a:latin typeface="PT Sans" charset="-52"/>
                  <a:ea typeface="PT Sans" charset="-52"/>
                  <a:cs typeface="PT Sans" charset="-52"/>
                </a:rPr>
                <a:t>Temperature</a:t>
              </a:r>
              <a:endParaRPr lang="en-US" sz="1100">
                <a:latin typeface="PT Sans" charset="-52"/>
                <a:ea typeface="PT Sans" charset="-52"/>
                <a:cs typeface="PT Sans" charset="-52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 rot="16200000">
              <a:off x="855292" y="3487866"/>
              <a:ext cx="30441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mtClean="0">
                  <a:latin typeface="PT Sans" charset="-52"/>
                  <a:ea typeface="PT Sans" charset="-52"/>
                  <a:cs typeface="PT Sans" charset="-52"/>
                </a:rPr>
                <a:t>Mean Activity</a:t>
              </a:r>
              <a:endParaRPr lang="en-US" sz="1100">
                <a:latin typeface="PT Sans" charset="-52"/>
                <a:ea typeface="PT Sans" charset="-52"/>
                <a:cs typeface="PT Sans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657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0" y="118929"/>
            <a:ext cx="705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"/>
                <a:cs typeface="Times"/>
              </a:rPr>
              <a:t>Activity Data</a:t>
            </a:r>
            <a:endParaRPr lang="en-US" sz="3600" dirty="0">
              <a:latin typeface="Times"/>
              <a:cs typeface="Time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0228" y="1014070"/>
            <a:ext cx="5825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BY Rockfish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28" y="1619287"/>
            <a:ext cx="5643197" cy="464428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064" y="1542904"/>
            <a:ext cx="5736009" cy="472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7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0" y="118929"/>
            <a:ext cx="705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"/>
                <a:cs typeface="Times"/>
              </a:rPr>
              <a:t>Activity Data</a:t>
            </a:r>
            <a:endParaRPr lang="en-US" sz="3600" dirty="0">
              <a:latin typeface="Times"/>
              <a:cs typeface="Time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0228" y="1014070"/>
            <a:ext cx="5825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BY Rockfish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82" y="1708054"/>
            <a:ext cx="5524500" cy="4546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08054"/>
            <a:ext cx="5524500" cy="45466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932647" y="6284636"/>
            <a:ext cx="2413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>
                <a:latin typeface="PT Sans" charset="-52"/>
                <a:ea typeface="PT Sans" charset="-52"/>
                <a:cs typeface="PT Sans" charset="-52"/>
              </a:rPr>
              <a:t>-0.12 *** +/- 0.016</a:t>
            </a:r>
            <a:endParaRPr lang="en-US" sz="1400" dirty="0"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46967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0" y="118929"/>
            <a:ext cx="705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"/>
                <a:cs typeface="Times"/>
              </a:rPr>
              <a:t>Activity Data</a:t>
            </a:r>
            <a:endParaRPr lang="en-US" sz="3600" dirty="0">
              <a:latin typeface="Times"/>
              <a:cs typeface="Time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0228" y="1014070"/>
            <a:ext cx="5825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Copper Rockfish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857" y="1629060"/>
            <a:ext cx="5687211" cy="44946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0" y="1788522"/>
            <a:ext cx="5671052" cy="423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74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0" y="118929"/>
            <a:ext cx="705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"/>
                <a:cs typeface="Times"/>
              </a:rPr>
              <a:t>Activity Data</a:t>
            </a:r>
            <a:endParaRPr lang="en-US" sz="3600" dirty="0">
              <a:latin typeface="Times"/>
              <a:cs typeface="Time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485" y="1619287"/>
            <a:ext cx="5486400" cy="4572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20228" y="1014070"/>
            <a:ext cx="5825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Times" charset="0"/>
                <a:ea typeface="Times" charset="0"/>
                <a:cs typeface="Times" charset="0"/>
              </a:rPr>
              <a:t>Black Rockfish</a:t>
            </a:r>
            <a:endParaRPr lang="en-US" sz="280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09" y="1802674"/>
            <a:ext cx="5583584" cy="417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40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0" y="118929"/>
            <a:ext cx="705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"/>
                <a:cs typeface="Times"/>
              </a:rPr>
              <a:t>Big Picture Story</a:t>
            </a:r>
            <a:endParaRPr lang="en-US" sz="3600" dirty="0">
              <a:latin typeface="Times"/>
              <a:cs typeface="Time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201625"/>
              </p:ext>
            </p:extLst>
          </p:nvPr>
        </p:nvGraphicFramePr>
        <p:xfrm>
          <a:off x="1862184" y="1481560"/>
          <a:ext cx="8128000" cy="3848086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647686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Species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Mortality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Growth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Mean Activity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Activity Over Time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Copper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Increasing</a:t>
                      </a:r>
                      <a:r>
                        <a:rPr lang="en-US" baseline="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 </a:t>
                      </a:r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*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Decreasing *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Decreasing * Decline with temperature gets</a:t>
                      </a:r>
                      <a:r>
                        <a:rPr lang="en-US" baseline="0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 worse </a:t>
                      </a:r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over time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Greater Effect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Quillback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Overall lower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Overall lower &amp; Decreasing *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Greater Effect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Black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ns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Decreasing *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Decreasing * decline with temperature stays constant over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No Difference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Yellowtail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ns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Decreasing *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" charset="0"/>
                          <a:ea typeface="Times" charset="0"/>
                          <a:cs typeface="Times" charset="0"/>
                        </a:rPr>
                        <a:t>No Difference</a:t>
                      </a:r>
                      <a:endParaRPr lang="en-US" dirty="0">
                        <a:latin typeface="Times" charset="0"/>
                        <a:ea typeface="Times" charset="0"/>
                        <a:cs typeface="Time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71304" y="5481175"/>
            <a:ext cx="9509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Copper are affected by prolonged stress via mortality and activity with a slightly higher reduction in growth compared to black rockfish.</a:t>
            </a:r>
          </a:p>
          <a:p>
            <a:endParaRPr lang="en-US" dirty="0" smtClean="0">
              <a:latin typeface="Times" charset="0"/>
              <a:ea typeface="Times" charset="0"/>
              <a:cs typeface="Times" charset="0"/>
            </a:endParaRPr>
          </a:p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Black rockfish show lowered performance at highest temperatures that is consistent over time. 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10359" y="960699"/>
            <a:ext cx="6679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Effect as Temperature Increases on Each Trait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03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3" name="Rectangle 2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0" y="118929"/>
            <a:ext cx="7059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"/>
                <a:cs typeface="Times"/>
              </a:rPr>
              <a:t>Timeline</a:t>
            </a:r>
            <a:endParaRPr lang="en-US" sz="3600" dirty="0">
              <a:latin typeface="Times"/>
              <a:cs typeface="Time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2331" y="1162594"/>
            <a:ext cx="90917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Submit To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Global Change Biology </a:t>
            </a:r>
            <a:r>
              <a:rPr lang="mr-IN" dirty="0" smtClean="0">
                <a:latin typeface="Times" charset="0"/>
                <a:ea typeface="Times" charset="0"/>
                <a:cs typeface="Times" charset="0"/>
              </a:rPr>
              <a:t>–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 see what they are publishing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Marine Ecology Progress Series</a:t>
            </a:r>
          </a:p>
          <a:p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9" t="27199" r="40320" b="52035"/>
          <a:stretch/>
        </p:blipFill>
        <p:spPr>
          <a:xfrm>
            <a:off x="1789612" y="2573384"/>
            <a:ext cx="9026434" cy="225987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2435" y="5393803"/>
            <a:ext cx="92516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Temperature in the Buckets for the Experiment in a Supplement</a:t>
            </a:r>
          </a:p>
          <a:p>
            <a:r>
              <a:rPr lang="en-US" dirty="0" smtClean="0"/>
              <a:t>Images of fish to compare within complexes</a:t>
            </a:r>
          </a:p>
          <a:p>
            <a:r>
              <a:rPr lang="en-US" dirty="0" smtClean="0"/>
              <a:t>End of February - Draft</a:t>
            </a:r>
          </a:p>
          <a:p>
            <a:r>
              <a:rPr lang="en-US" dirty="0" smtClean="0"/>
              <a:t>Submit end of march</a:t>
            </a:r>
          </a:p>
          <a:p>
            <a:r>
              <a:rPr lang="en-US" dirty="0" smtClean="0"/>
              <a:t>Body size and thermal performance in the lit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568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76" t="32512" r="23983" b="22702"/>
          <a:stretch/>
        </p:blipFill>
        <p:spPr>
          <a:xfrm>
            <a:off x="3689617" y="1377745"/>
            <a:ext cx="8406093" cy="459197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364583" y="6581001"/>
            <a:ext cx="3827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 smtClean="0">
                <a:latin typeface="Times" charset="0"/>
                <a:ea typeface="Times" charset="0"/>
                <a:cs typeface="Times" charset="0"/>
              </a:rPr>
              <a:t>Cavole</a:t>
            </a:r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 et al. 2016 Oceanography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0" y="854028"/>
            <a:ext cx="12192000" cy="0"/>
          </a:xfrm>
          <a:prstGeom prst="line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  <a:solidFill>
            <a:schemeClr val="bg2">
              <a:lumMod val="75000"/>
            </a:schemeClr>
          </a:solidFill>
        </p:grpSpPr>
        <p:sp>
          <p:nvSpPr>
            <p:cNvPr id="20" name="Rectangle 19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grp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109458" y="90816"/>
            <a:ext cx="4531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Times"/>
                <a:cs typeface="Times"/>
              </a:rPr>
              <a:t>Temperature Anomaly </a:t>
            </a:r>
            <a:endParaRPr lang="en-US" sz="3600" dirty="0">
              <a:latin typeface="Times"/>
              <a:cs typeface="Time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4092" y="3138967"/>
            <a:ext cx="35922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" charset="0"/>
                <a:ea typeface="Times" charset="0"/>
                <a:cs typeface="Times" charset="0"/>
              </a:rPr>
              <a:t>2013-2015 “The Blob”</a:t>
            </a:r>
          </a:p>
          <a:p>
            <a:pPr algn="ctr"/>
            <a:endParaRPr lang="en-US" sz="2400" dirty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Rockfish showed increased recruitment in California 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3327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  <a:solidFill>
            <a:schemeClr val="bg2">
              <a:lumMod val="75000"/>
            </a:schemeClr>
          </a:solidFill>
        </p:grpSpPr>
        <p:sp>
          <p:nvSpPr>
            <p:cNvPr id="42" name="Rectangle 41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grp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/>
          <p:cNvSpPr/>
          <p:nvPr/>
        </p:nvSpPr>
        <p:spPr>
          <a:xfrm>
            <a:off x="1698089" y="6517910"/>
            <a:ext cx="8786253" cy="27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458" y="90816"/>
            <a:ext cx="4531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"/>
                <a:cs typeface="Times"/>
              </a:rPr>
              <a:t>Mortality Data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3225263" y="916658"/>
            <a:ext cx="8789475" cy="5877175"/>
            <a:chOff x="0" y="965922"/>
            <a:chExt cx="8789475" cy="5877175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6639" y="965922"/>
              <a:ext cx="4232836" cy="3023454"/>
            </a:xfrm>
            <a:prstGeom prst="rect">
              <a:avLst/>
            </a:prstGeom>
          </p:spPr>
        </p:pic>
        <p:grpSp>
          <p:nvGrpSpPr>
            <p:cNvPr id="56" name="Group 55"/>
            <p:cNvGrpSpPr/>
            <p:nvPr/>
          </p:nvGrpSpPr>
          <p:grpSpPr>
            <a:xfrm>
              <a:off x="0" y="965923"/>
              <a:ext cx="8786254" cy="5877174"/>
              <a:chOff x="0" y="965923"/>
              <a:chExt cx="8786254" cy="5877174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3863266" y="6293104"/>
                <a:ext cx="447675" cy="22313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800">
                    <a:latin typeface="Helvetica" charset="0"/>
                    <a:ea typeface="Helvetica" charset="0"/>
                    <a:cs typeface="Helvetica" charset="0"/>
                  </a:rPr>
                  <a:t>23</a:t>
                </a:r>
              </a:p>
            </p:txBody>
          </p:sp>
          <p:grpSp>
            <p:nvGrpSpPr>
              <p:cNvPr id="54" name="Group 53"/>
              <p:cNvGrpSpPr/>
              <p:nvPr/>
            </p:nvGrpSpPr>
            <p:grpSpPr>
              <a:xfrm>
                <a:off x="322146" y="3807486"/>
                <a:ext cx="4249854" cy="3035610"/>
                <a:chOff x="322146" y="3807486"/>
                <a:chExt cx="4249854" cy="3035610"/>
              </a:xfrm>
            </p:grpSpPr>
            <p:pic>
              <p:nvPicPr>
                <p:cNvPr id="20" name="Picture 19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2146" y="3807486"/>
                  <a:ext cx="4249854" cy="3035610"/>
                </a:xfrm>
                <a:prstGeom prst="rect">
                  <a:avLst/>
                </a:prstGeom>
              </p:spPr>
            </p:pic>
            <p:cxnSp>
              <p:nvCxnSpPr>
                <p:cNvPr id="22" name="Straight Connector 21"/>
                <p:cNvCxnSpPr/>
                <p:nvPr/>
              </p:nvCxnSpPr>
              <p:spPr>
                <a:xfrm>
                  <a:off x="1502735" y="6223591"/>
                  <a:ext cx="0" cy="64008"/>
                </a:xfrm>
                <a:prstGeom prst="line">
                  <a:avLst/>
                </a:prstGeom>
                <a:ln w="635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/>
                <p:cNvCxnSpPr/>
                <p:nvPr/>
              </p:nvCxnSpPr>
              <p:spPr>
                <a:xfrm>
                  <a:off x="3293435" y="6223591"/>
                  <a:ext cx="0" cy="64008"/>
                </a:xfrm>
                <a:prstGeom prst="line">
                  <a:avLst/>
                </a:prstGeom>
                <a:ln w="635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/>
                <p:cNvCxnSpPr/>
                <p:nvPr/>
              </p:nvCxnSpPr>
              <p:spPr>
                <a:xfrm>
                  <a:off x="3655385" y="6223591"/>
                  <a:ext cx="0" cy="64008"/>
                </a:xfrm>
                <a:prstGeom prst="line">
                  <a:avLst/>
                </a:prstGeom>
                <a:ln w="6350"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/>
                <p:cNvSpPr txBox="1"/>
                <p:nvPr/>
              </p:nvSpPr>
              <p:spPr>
                <a:xfrm>
                  <a:off x="3504224" y="6287599"/>
                  <a:ext cx="447675" cy="22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Helvetica" charset="0"/>
                      <a:ea typeface="Helvetica" charset="0"/>
                      <a:cs typeface="Helvetica" charset="0"/>
                    </a:rPr>
                    <a:t>22</a:t>
                  </a:r>
                </a:p>
              </p:txBody>
            </p:sp>
            <p:sp>
              <p:nvSpPr>
                <p:cNvPr id="27" name="TextBox 26"/>
                <p:cNvSpPr txBox="1"/>
                <p:nvPr/>
              </p:nvSpPr>
              <p:spPr>
                <a:xfrm>
                  <a:off x="3138480" y="6292368"/>
                  <a:ext cx="447675" cy="22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Helvetica" charset="0"/>
                      <a:ea typeface="Helvetica" charset="0"/>
                      <a:cs typeface="Helvetica" charset="0"/>
                    </a:rPr>
                    <a:t>21</a:t>
                  </a:r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1353352" y="6303378"/>
                  <a:ext cx="447675" cy="2231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Helvetica" charset="0"/>
                      <a:ea typeface="Helvetica" charset="0"/>
                      <a:cs typeface="Helvetica" charset="0"/>
                    </a:rPr>
                    <a:t>14</a:t>
                  </a:r>
                </a:p>
              </p:txBody>
            </p:sp>
          </p:grpSp>
          <p:sp>
            <p:nvSpPr>
              <p:cNvPr id="36" name="Rectangle 35"/>
              <p:cNvSpPr/>
              <p:nvPr/>
            </p:nvSpPr>
            <p:spPr>
              <a:xfrm>
                <a:off x="2084832" y="3639312"/>
                <a:ext cx="1053648" cy="2876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53419" y="3807485"/>
                <a:ext cx="4232835" cy="3023454"/>
              </a:xfrm>
              <a:prstGeom prst="rect">
                <a:avLst/>
              </a:prstGeom>
            </p:spPr>
          </p:pic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2146" y="965923"/>
                <a:ext cx="4268501" cy="3023453"/>
              </a:xfrm>
              <a:prstGeom prst="rect">
                <a:avLst/>
              </a:prstGeom>
            </p:spPr>
          </p:pic>
          <p:grpSp>
            <p:nvGrpSpPr>
              <p:cNvPr id="4" name="Group 3"/>
              <p:cNvGrpSpPr/>
              <p:nvPr/>
            </p:nvGrpSpPr>
            <p:grpSpPr>
              <a:xfrm>
                <a:off x="1032511" y="2964161"/>
                <a:ext cx="6055895" cy="3225583"/>
                <a:chOff x="1114928" y="2282893"/>
                <a:chExt cx="6055895" cy="3225583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5325981" y="2340237"/>
                  <a:ext cx="184484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charset="0"/>
                      <a:ea typeface="Times New Roman" charset="0"/>
                      <a:cs typeface="Times New Roman" charset="0"/>
                    </a:rPr>
                    <a:t>-0.25 +/- 0.11 *</a:t>
                  </a:r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5302831" y="5193074"/>
                  <a:ext cx="1844842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Times New Roman" charset="0"/>
                      <a:ea typeface="Times New Roman" charset="0"/>
                      <a:cs typeface="Times New Roman" charset="0"/>
                    </a:rPr>
                    <a:t>-0.48 +/- 0.21 *</a:t>
                  </a:r>
                </a:p>
              </p:txBody>
            </p:sp>
            <p:sp>
              <p:nvSpPr>
                <p:cNvPr id="17" name="TextBox 16"/>
                <p:cNvSpPr txBox="1"/>
                <p:nvPr/>
              </p:nvSpPr>
              <p:spPr>
                <a:xfrm>
                  <a:off x="1114928" y="2282893"/>
                  <a:ext cx="184484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Times New Roman" charset="0"/>
                      <a:ea typeface="Times New Roman" charset="0"/>
                      <a:cs typeface="Times New Roman" charset="0"/>
                    </a:rPr>
                    <a:t>ns</a:t>
                  </a: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1114928" y="5169922"/>
                  <a:ext cx="184484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Times New Roman" charset="0"/>
                      <a:ea typeface="Times New Roman" charset="0"/>
                      <a:cs typeface="Times New Roman" charset="0"/>
                    </a:rPr>
                    <a:t>ns</a:t>
                  </a:r>
                </a:p>
              </p:txBody>
            </p:sp>
          </p:grpSp>
          <p:sp>
            <p:nvSpPr>
              <p:cNvPr id="33" name="TextBox 32"/>
              <p:cNvSpPr txBox="1"/>
              <p:nvPr/>
            </p:nvSpPr>
            <p:spPr>
              <a:xfrm>
                <a:off x="1674733" y="1027272"/>
                <a:ext cx="1703197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Times New Roman" charset="0"/>
                    <a:ea typeface="Times New Roman" charset="0"/>
                    <a:cs typeface="Times New Roman" charset="0"/>
                  </a:rPr>
                  <a:t>Black</a:t>
                </a: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1525681" y="3899789"/>
                <a:ext cx="2062239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>
                    <a:latin typeface="Times New Roman" charset="0"/>
                    <a:ea typeface="Times New Roman" charset="0"/>
                    <a:cs typeface="Times New Roman" charset="0"/>
                  </a:rPr>
                  <a:t>Yellowtail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0" y="965923"/>
                <a:ext cx="560182" cy="58771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 rot="16200000">
                <a:off x="-1140548" y="2863739"/>
                <a:ext cx="28177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latin typeface="Times New Roman" charset="0"/>
                    <a:ea typeface="Times New Roman" charset="0"/>
                    <a:cs typeface="Times New Roman" charset="0"/>
                  </a:rPr>
                  <a:t>Days Survived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5850630" y="3844853"/>
                <a:ext cx="2062239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>
                    <a:latin typeface="Times New Roman" charset="0"/>
                    <a:ea typeface="Times New Roman" charset="0"/>
                    <a:cs typeface="Times New Roman" charset="0"/>
                  </a:rPr>
                  <a:t>Quillback</a:t>
                </a: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5769356" y="1006065"/>
                <a:ext cx="2062239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>
                    <a:latin typeface="Times New Roman" charset="0"/>
                    <a:ea typeface="Times New Roman" charset="0"/>
                    <a:cs typeface="Times New Roman" charset="0"/>
                  </a:rPr>
                  <a:t>Copper</a:t>
                </a: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3856253" y="6471815"/>
                <a:ext cx="21510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latin typeface="Times New Roman" charset="0"/>
                    <a:ea typeface="Times New Roman" charset="0"/>
                    <a:cs typeface="Times New Roman" charset="0"/>
                  </a:rPr>
                  <a:t>Temperature(℃)</a:t>
                </a:r>
                <a:endParaRPr lang="en-US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2084832" y="3639312"/>
                <a:ext cx="947735" cy="26047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9" name="Rounded Rectangle 58"/>
          <p:cNvSpPr/>
          <p:nvPr/>
        </p:nvSpPr>
        <p:spPr>
          <a:xfrm>
            <a:off x="3786095" y="6517909"/>
            <a:ext cx="947735" cy="24883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/>
              <p:cNvSpPr txBox="1"/>
              <p:nvPr/>
            </p:nvSpPr>
            <p:spPr>
              <a:xfrm>
                <a:off x="5653162" y="252961"/>
                <a:ext cx="499707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𝑙𝑚</m:t>
                      </m:r>
                      <m:r>
                        <a:rPr lang="en-US" i="1">
                          <a:latin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</a:rPr>
                        <m:t>𝑑𝑎𝑦𝑠𝑆𝑢𝑟𝑣𝑖𝑣𝑒𝑑</m:t>
                      </m:r>
                      <m:r>
                        <a:rPr lang="en-US" i="1">
                          <a:latin typeface="Cambria Math" charset="0"/>
                        </a:rPr>
                        <m:t> ~ </m:t>
                      </m:r>
                      <m:r>
                        <a:rPr lang="en-US" i="1">
                          <a:latin typeface="Cambria Math" charset="0"/>
                        </a:rPr>
                        <m:t>𝑚𝑒𝑎𝑛𝑇𝑒𝑚𝑝</m:t>
                      </m:r>
                      <m:r>
                        <a:rPr lang="en-US" i="1">
                          <a:latin typeface="Cambria Math" charset="0"/>
                        </a:rPr>
                        <m:t>+</m:t>
                      </m:r>
                      <m:r>
                        <a:rPr lang="en-US" i="1">
                          <a:latin typeface="Cambria Math" charset="0"/>
                        </a:rPr>
                        <m:t>𝑠𝑡𝑎𝑟𝑡𝑊𝑒𝑖𝑔h𝑡</m:t>
                      </m:r>
                      <m:r>
                        <a:rPr lang="en-US" i="1">
                          <a:latin typeface="Cambria Math" charset="0"/>
                        </a:rPr>
                        <m:t>)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0" name="TextBox 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9161" y="252960"/>
                <a:ext cx="4997073" cy="276999"/>
              </a:xfrm>
              <a:prstGeom prst="rect">
                <a:avLst/>
              </a:prstGeom>
              <a:blipFill rotWithShape="0">
                <a:blip r:embed="rId7"/>
                <a:stretch>
                  <a:fillRect l="-732" t="-143478" r="-1341" b="-17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TextBox 60"/>
          <p:cNvSpPr txBox="1"/>
          <p:nvPr/>
        </p:nvSpPr>
        <p:spPr>
          <a:xfrm>
            <a:off x="8277726" y="960143"/>
            <a:ext cx="106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N = 39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8277726" y="3791113"/>
            <a:ext cx="106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N = 21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942116" y="968033"/>
            <a:ext cx="106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N = 29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983173" y="3804730"/>
            <a:ext cx="1062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Times New Roman" charset="0"/>
                <a:ea typeface="Times New Roman" charset="0"/>
                <a:cs typeface="Times New Roman" charset="0"/>
              </a:rPr>
              <a:t>N = 9</a:t>
            </a:r>
          </a:p>
        </p:txBody>
      </p:sp>
      <p:sp>
        <p:nvSpPr>
          <p:cNvPr id="2" name="Rectangle 1"/>
          <p:cNvSpPr/>
          <p:nvPr/>
        </p:nvSpPr>
        <p:spPr>
          <a:xfrm>
            <a:off x="5310095" y="6517909"/>
            <a:ext cx="947735" cy="132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5281" y="2435035"/>
            <a:ext cx="24938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" charset="0"/>
                <a:ea typeface="Times" charset="0"/>
                <a:cs typeface="Times" charset="0"/>
              </a:rPr>
              <a:t>Species Specific Mortality </a:t>
            </a:r>
            <a:r>
              <a:rPr lang="en-US" sz="2400" dirty="0">
                <a:latin typeface="Times" charset="0"/>
                <a:ea typeface="Times" charset="0"/>
                <a:cs typeface="Times" charset="0"/>
              </a:rPr>
              <a:t>A</a:t>
            </a:r>
            <a:r>
              <a:rPr lang="en-US" sz="2400" dirty="0" smtClean="0">
                <a:latin typeface="Times" charset="0"/>
                <a:ea typeface="Times" charset="0"/>
                <a:cs typeface="Times" charset="0"/>
              </a:rPr>
              <a:t>cross Temperatures</a:t>
            </a:r>
          </a:p>
          <a:p>
            <a:pPr algn="ctr"/>
            <a:endParaRPr lang="en-US" sz="2400" dirty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sz="2400" dirty="0" smtClean="0">
                <a:latin typeface="Times" charset="0"/>
                <a:ea typeface="Times" charset="0"/>
                <a:cs typeface="Times" charset="0"/>
              </a:rPr>
              <a:t>Need to redo analysis with a different model</a:t>
            </a:r>
            <a:r>
              <a:rPr lang="mr-IN" sz="2400" dirty="0" smtClean="0">
                <a:latin typeface="Times" charset="0"/>
                <a:ea typeface="Times" charset="0"/>
                <a:cs typeface="Times" charset="0"/>
              </a:rPr>
              <a:t>…</a:t>
            </a:r>
            <a:endParaRPr lang="en-US" sz="2400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397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  <a:solidFill>
            <a:schemeClr val="bg2">
              <a:lumMod val="75000"/>
            </a:schemeClr>
          </a:solidFill>
        </p:grpSpPr>
        <p:sp>
          <p:nvSpPr>
            <p:cNvPr id="42" name="Rectangle 41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grp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/>
          <p:cNvSpPr/>
          <p:nvPr/>
        </p:nvSpPr>
        <p:spPr>
          <a:xfrm>
            <a:off x="1698089" y="6517910"/>
            <a:ext cx="8786253" cy="27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458" y="90816"/>
            <a:ext cx="4531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"/>
                <a:cs typeface="Times"/>
              </a:rPr>
              <a:t>Mortality Data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3786095" y="6517909"/>
            <a:ext cx="947735" cy="24883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310095" y="6517909"/>
            <a:ext cx="947735" cy="132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835193" y="5046415"/>
            <a:ext cx="74322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Times" charset="0"/>
                <a:ea typeface="Times" charset="0"/>
                <a:cs typeface="Times" charset="0"/>
              </a:rPr>
              <a:t>Figure Out Correct Model</a:t>
            </a:r>
          </a:p>
          <a:p>
            <a:pPr algn="ctr"/>
            <a:r>
              <a:rPr lang="en-US" sz="1600" dirty="0" smtClean="0">
                <a:latin typeface="Times" charset="0"/>
                <a:ea typeface="Times" charset="0"/>
                <a:cs typeface="Times" charset="0"/>
              </a:rPr>
              <a:t>Cox hazard ratio model </a:t>
            </a:r>
            <a:r>
              <a:rPr lang="mr-IN" sz="1600" dirty="0" smtClean="0">
                <a:latin typeface="Times" charset="0"/>
                <a:ea typeface="Times" charset="0"/>
                <a:cs typeface="Times" charset="0"/>
              </a:rPr>
              <a:t>–</a:t>
            </a:r>
            <a:r>
              <a:rPr lang="en-US" sz="1600" dirty="0" smtClean="0">
                <a:latin typeface="Times" charset="0"/>
                <a:ea typeface="Times" charset="0"/>
                <a:cs typeface="Times" charset="0"/>
              </a:rPr>
              <a:t> “</a:t>
            </a:r>
            <a:r>
              <a:rPr lang="en-US" sz="1400" dirty="0"/>
              <a:t>The </a:t>
            </a:r>
            <a:r>
              <a:rPr lang="en-US" sz="1400" b="1" dirty="0"/>
              <a:t>Cox proportional-hazards model</a:t>
            </a:r>
            <a:r>
              <a:rPr lang="en-US" sz="1400" dirty="0"/>
              <a:t> (Cox, 1972) is essentially a regression model commonly used statistical in medical research for investigating the association between the survival time of patients and one or more predictor </a:t>
            </a:r>
            <a:r>
              <a:rPr lang="en-US" sz="1400" dirty="0" smtClean="0"/>
              <a:t>variables”</a:t>
            </a:r>
          </a:p>
          <a:p>
            <a:pPr algn="ctr"/>
            <a:r>
              <a:rPr lang="en-US" sz="1400" dirty="0" smtClean="0">
                <a:latin typeface="Times" charset="0"/>
                <a:ea typeface="Times" charset="0"/>
                <a:cs typeface="Times" charset="0"/>
              </a:rPr>
              <a:t>However, I have 16 treatments with only 2-4 individuals per treatment.. I don’t think I can do survival curve per temperature.. </a:t>
            </a:r>
          </a:p>
          <a:p>
            <a:pPr algn="ctr"/>
            <a:endParaRPr lang="en-US" sz="24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376" y="1125192"/>
            <a:ext cx="4953000" cy="4038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912" y="1007815"/>
            <a:ext cx="49530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96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  <a:solidFill>
            <a:schemeClr val="bg2">
              <a:lumMod val="75000"/>
            </a:schemeClr>
          </a:solidFill>
        </p:grpSpPr>
        <p:sp>
          <p:nvSpPr>
            <p:cNvPr id="42" name="Rectangle 41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grp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/>
          <p:cNvSpPr/>
          <p:nvPr/>
        </p:nvSpPr>
        <p:spPr>
          <a:xfrm>
            <a:off x="1698089" y="6517910"/>
            <a:ext cx="8786253" cy="27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458" y="90816"/>
            <a:ext cx="4531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"/>
                <a:cs typeface="Times"/>
              </a:rPr>
              <a:t>Mortality Data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3786095" y="6517909"/>
            <a:ext cx="947735" cy="24883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310095" y="6517909"/>
            <a:ext cx="947735" cy="132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309" y="1123045"/>
            <a:ext cx="7924800" cy="5461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9458" y="2861201"/>
            <a:ext cx="341785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Times" charset="0"/>
                <a:ea typeface="Times" charset="0"/>
                <a:cs typeface="Times" charset="0"/>
              </a:rPr>
              <a:t>Logistic Regression of Lived/Died </a:t>
            </a:r>
            <a:r>
              <a:rPr lang="en-US" b="1" smtClean="0">
                <a:latin typeface="Times" charset="0"/>
                <a:ea typeface="Times" charset="0"/>
                <a:cs typeface="Times" charset="0"/>
              </a:rPr>
              <a:t>by Temperature</a:t>
            </a:r>
          </a:p>
          <a:p>
            <a:pPr algn="ctr"/>
            <a:endParaRPr lang="en-US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sz="1600" dirty="0" smtClean="0">
                <a:latin typeface="Times" charset="0"/>
                <a:ea typeface="Times" charset="0"/>
                <a:cs typeface="Times" charset="0"/>
              </a:rPr>
              <a:t>Lose some data resolution by not including number of days survived</a:t>
            </a:r>
            <a:endParaRPr lang="en-US" sz="1600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447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  <a:solidFill>
            <a:schemeClr val="bg2">
              <a:lumMod val="75000"/>
            </a:schemeClr>
          </a:solidFill>
        </p:grpSpPr>
        <p:sp>
          <p:nvSpPr>
            <p:cNvPr id="42" name="Rectangle 41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grpFill/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/>
          <p:cNvSpPr/>
          <p:nvPr/>
        </p:nvSpPr>
        <p:spPr>
          <a:xfrm>
            <a:off x="1698089" y="6517910"/>
            <a:ext cx="8786253" cy="27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9458" y="90816"/>
            <a:ext cx="4531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"/>
                <a:cs typeface="Times"/>
              </a:rPr>
              <a:t>Mortality Data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3786095" y="6517909"/>
            <a:ext cx="947735" cy="24883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310095" y="6517909"/>
            <a:ext cx="947735" cy="1322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641277" y="62362"/>
            <a:ext cx="638394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Times" charset="0"/>
                <a:ea typeface="Times" charset="0"/>
                <a:cs typeface="Times" charset="0"/>
              </a:rPr>
              <a:t>Logistic Regression of Days Survived (Proportion of 14 days)</a:t>
            </a:r>
          </a:p>
          <a:p>
            <a:pPr algn="ctr"/>
            <a:r>
              <a:rPr lang="en-US" sz="1600" dirty="0" smtClean="0">
                <a:latin typeface="Times" charset="0"/>
                <a:ea typeface="Times" charset="0"/>
                <a:cs typeface="Times" charset="0"/>
              </a:rPr>
              <a:t>95% CI intervals in grey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46" y="1271532"/>
            <a:ext cx="7200097" cy="54952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787" y="1708055"/>
            <a:ext cx="3890068" cy="343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34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69632" y="108292"/>
            <a:ext cx="5459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"/>
                <a:cs typeface="Times"/>
              </a:rPr>
              <a:t>Growth Rate </a:t>
            </a: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6259685" y="1168731"/>
          <a:ext cx="2496473" cy="1061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Equation" r:id="rId4" imgW="1016000" imgH="431800" progId="Equation.3">
                  <p:embed/>
                </p:oleObj>
              </mc:Choice>
              <mc:Fallback>
                <p:oleObj name="Equation" r:id="rId4" imgW="1016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59685" y="1168731"/>
                        <a:ext cx="2496473" cy="1061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2804841" y="1376577"/>
            <a:ext cx="31110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Times"/>
                <a:cs typeface="Times"/>
              </a:rPr>
              <a:t>% Weight Change:</a:t>
            </a:r>
            <a:endParaRPr lang="en-US" sz="2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5474819" y="243394"/>
                <a:ext cx="49713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𝑙𝑚</m:t>
                      </m:r>
                      <m:r>
                        <a:rPr lang="en-US" i="1">
                          <a:latin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</a:rPr>
                        <m:t>𝑝𝑒𝑟𝑐𝑒𝑛𝑡𝑊𝑒𝑖𝑔h𝑡</m:t>
                      </m:r>
                      <m:r>
                        <a:rPr lang="en-US" i="1">
                          <a:latin typeface="Cambria Math" charset="0"/>
                        </a:rPr>
                        <m:t>~</m:t>
                      </m:r>
                      <m:r>
                        <a:rPr lang="en-US" i="1">
                          <a:latin typeface="Cambria Math" charset="0"/>
                        </a:rPr>
                        <m:t>𝑚𝑒𝑎𝑛𝑇𝑒𝑚𝑝</m:t>
                      </m:r>
                      <m:r>
                        <a:rPr lang="en-US" i="1">
                          <a:latin typeface="Cambria Math" charset="0"/>
                        </a:rPr>
                        <m:t>+</m:t>
                      </m:r>
                      <m:r>
                        <a:rPr lang="en-US" i="1">
                          <a:latin typeface="Cambria Math" charset="0"/>
                        </a:rPr>
                        <m:t>𝑠𝑡𝑎𝑟𝑡𝑊𝑒𝑖𝑔h𝑡</m:t>
                      </m:r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0818" y="243393"/>
                <a:ext cx="4971361" cy="276999"/>
              </a:xfrm>
              <a:prstGeom prst="rect">
                <a:avLst/>
              </a:prstGeom>
              <a:blipFill rotWithShape="0">
                <a:blip r:embed="rId8"/>
                <a:stretch>
                  <a:fillRect l="-735" t="-2222" r="-1225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346708" y="2367304"/>
            <a:ext cx="22444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Species Specific Growth Rates with Temperature Affecting Copper and Quillbacks Most</a:t>
            </a:r>
          </a:p>
          <a:p>
            <a:pPr algn="ctr"/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Only those individuals who survived entire experiment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2033668"/>
            <a:ext cx="4953000" cy="4038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921" y="2033668"/>
            <a:ext cx="49530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17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69632" y="108292"/>
            <a:ext cx="5459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"/>
                <a:cs typeface="Times"/>
              </a:rPr>
              <a:t>Growth Rate </a:t>
            </a: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6259685" y="1168731"/>
          <a:ext cx="2496473" cy="1061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Equation" r:id="rId4" imgW="1016000" imgH="431800" progId="Equation.3">
                  <p:embed/>
                </p:oleObj>
              </mc:Choice>
              <mc:Fallback>
                <p:oleObj name="Equation" r:id="rId4" imgW="1016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59685" y="1168731"/>
                        <a:ext cx="2496473" cy="1061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2804841" y="1376577"/>
            <a:ext cx="31110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Times"/>
                <a:cs typeface="Times"/>
              </a:rPr>
              <a:t>% Weight Change:</a:t>
            </a:r>
            <a:endParaRPr lang="en-US" sz="2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5474819" y="243394"/>
                <a:ext cx="49713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𝑙𝑚</m:t>
                      </m:r>
                      <m:r>
                        <a:rPr lang="en-US" i="1">
                          <a:latin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</a:rPr>
                        <m:t>𝑝𝑒𝑟𝑐𝑒𝑛𝑡𝑊𝑒𝑖𝑔h𝑡</m:t>
                      </m:r>
                      <m:r>
                        <a:rPr lang="en-US" i="1">
                          <a:latin typeface="Cambria Math" charset="0"/>
                        </a:rPr>
                        <m:t>~</m:t>
                      </m:r>
                      <m:r>
                        <a:rPr lang="en-US" i="1">
                          <a:latin typeface="Cambria Math" charset="0"/>
                        </a:rPr>
                        <m:t>𝑚𝑒𝑎𝑛𝑇𝑒𝑚𝑝</m:t>
                      </m:r>
                      <m:r>
                        <a:rPr lang="en-US" i="1">
                          <a:latin typeface="Cambria Math" charset="0"/>
                        </a:rPr>
                        <m:t>+</m:t>
                      </m:r>
                      <m:r>
                        <a:rPr lang="en-US" i="1">
                          <a:latin typeface="Cambria Math" charset="0"/>
                        </a:rPr>
                        <m:t>𝑠𝑡𝑎𝑟𝑡𝑊𝑒𝑖𝑔h𝑡</m:t>
                      </m:r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0818" y="243393"/>
                <a:ext cx="4971361" cy="276999"/>
              </a:xfrm>
              <a:prstGeom prst="rect">
                <a:avLst/>
              </a:prstGeom>
              <a:blipFill rotWithShape="0">
                <a:blip r:embed="rId8"/>
                <a:stretch>
                  <a:fillRect l="-735" t="-2222" r="-1225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-35259" y="1487628"/>
            <a:ext cx="22444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Only those individuals who survived entire experiment</a:t>
            </a:r>
          </a:p>
          <a:p>
            <a:pPr algn="ctr"/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Quillbacks come out slightly significant but N = 6? Was going to color by Quillback and all others as a single color but I don’t think I should separate the quillbacks out because of sample size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453" y="2229732"/>
            <a:ext cx="5156200" cy="454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283" y="2544434"/>
            <a:ext cx="5019886" cy="374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32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0" y="1"/>
            <a:ext cx="12192000" cy="854027"/>
            <a:chOff x="0" y="0"/>
            <a:chExt cx="9144000" cy="85402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9144000" cy="85402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0" y="854027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69632" y="108292"/>
            <a:ext cx="5459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"/>
                <a:cs typeface="Times"/>
              </a:rPr>
              <a:t>Growth Rate </a:t>
            </a: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6259685" y="1168731"/>
          <a:ext cx="2496473" cy="1061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" name="Equation" r:id="rId4" imgW="1016000" imgH="431800" progId="Equation.3">
                  <p:embed/>
                </p:oleObj>
              </mc:Choice>
              <mc:Fallback>
                <p:oleObj name="Equation" r:id="rId4" imgW="1016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59685" y="1168731"/>
                        <a:ext cx="2496473" cy="1061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2804841" y="1376577"/>
            <a:ext cx="31110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Times"/>
                <a:cs typeface="Times"/>
              </a:rPr>
              <a:t>% Weight Change:</a:t>
            </a:r>
            <a:endParaRPr lang="en-US" sz="2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5474819" y="243394"/>
                <a:ext cx="497136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𝑙𝑚</m:t>
                      </m:r>
                      <m:r>
                        <a:rPr lang="en-US" i="1">
                          <a:latin typeface="Cambria Math" charset="0"/>
                        </a:rPr>
                        <m:t>(</m:t>
                      </m:r>
                      <m:r>
                        <a:rPr lang="en-US" i="1">
                          <a:latin typeface="Cambria Math" charset="0"/>
                        </a:rPr>
                        <m:t>𝑝𝑒𝑟𝑐𝑒𝑛𝑡𝑊𝑒𝑖𝑔h𝑡</m:t>
                      </m:r>
                      <m:r>
                        <a:rPr lang="en-US" i="1">
                          <a:latin typeface="Cambria Math" charset="0"/>
                        </a:rPr>
                        <m:t>~</m:t>
                      </m:r>
                      <m:r>
                        <a:rPr lang="en-US" i="1">
                          <a:latin typeface="Cambria Math" charset="0"/>
                        </a:rPr>
                        <m:t>𝑚𝑒𝑎𝑛𝑇𝑒𝑚𝑝</m:t>
                      </m:r>
                      <m:r>
                        <a:rPr lang="en-US" i="1">
                          <a:latin typeface="Cambria Math" charset="0"/>
                        </a:rPr>
                        <m:t>+</m:t>
                      </m:r>
                      <m:r>
                        <a:rPr lang="en-US" i="1">
                          <a:latin typeface="Cambria Math" charset="0"/>
                        </a:rPr>
                        <m:t>𝑠𝑡𝑎𝑟𝑡𝑊𝑒𝑖𝑔h𝑡</m:t>
                      </m:r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0818" y="243393"/>
                <a:ext cx="4971361" cy="276999"/>
              </a:xfrm>
              <a:prstGeom prst="rect">
                <a:avLst/>
              </a:prstGeom>
              <a:blipFill rotWithShape="0">
                <a:blip r:embed="rId8"/>
                <a:stretch>
                  <a:fillRect l="-735" t="-2222" r="-1225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-35259" y="1487628"/>
            <a:ext cx="224443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Only those individuals who survived entire experiment</a:t>
            </a:r>
          </a:p>
          <a:p>
            <a:pPr algn="ctr"/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Quillbacks come out slightly significant but N = 6? Was going to color by Quillback and all others as a single color but I don’t think I should separate the quillbacks out because of sample size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768" y="2544432"/>
            <a:ext cx="5106090" cy="38088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089" y="2544433"/>
            <a:ext cx="5019887" cy="374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25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59669</TotalTime>
  <Words>953</Words>
  <Application>Microsoft Macintosh PowerPoint</Application>
  <PresentationFormat>Widescreen</PresentationFormat>
  <Paragraphs>178</Paragraphs>
  <Slides>18</Slides>
  <Notes>15</Notes>
  <HiddenSlides>8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Calibri</vt:lpstr>
      <vt:lpstr>Calibri Light</vt:lpstr>
      <vt:lpstr>Cambria Math</vt:lpstr>
      <vt:lpstr>Helvetica</vt:lpstr>
      <vt:lpstr>PT Sans</vt:lpstr>
      <vt:lpstr>Times</vt:lpstr>
      <vt:lpstr>Times New Roman</vt:lpstr>
      <vt:lpstr>Arial</vt:lpstr>
      <vt:lpstr>Office Theme</vt:lpstr>
      <vt:lpstr>Equation</vt:lpstr>
      <vt:lpstr>Rockfish Data For Publication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sschaal13@gmail.com</dc:creator>
  <cp:lastModifiedBy>sschaal13@gmail.com</cp:lastModifiedBy>
  <cp:revision>43</cp:revision>
  <dcterms:created xsi:type="dcterms:W3CDTF">2017-12-08T16:49:19Z</dcterms:created>
  <dcterms:modified xsi:type="dcterms:W3CDTF">2018-01-26T17:11:56Z</dcterms:modified>
</cp:coreProperties>
</file>

<file path=docProps/thumbnail.jpeg>
</file>